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69" r:id="rId7"/>
    <p:sldId id="268" r:id="rId8"/>
    <p:sldId id="260" r:id="rId9"/>
    <p:sldId id="259" r:id="rId10"/>
    <p:sldId id="270" r:id="rId11"/>
    <p:sldId id="271" r:id="rId12"/>
    <p:sldId id="265" r:id="rId13"/>
    <p:sldId id="261" r:id="rId14"/>
    <p:sldId id="272" r:id="rId15"/>
    <p:sldId id="273" r:id="rId16"/>
    <p:sldId id="274" r:id="rId17"/>
    <p:sldId id="277" r:id="rId18"/>
    <p:sldId id="262" r:id="rId19"/>
    <p:sldId id="275" r:id="rId20"/>
    <p:sldId id="276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AEE6A-EC90-0CF5-8D31-A07CA1D23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58E304-46BD-820F-42EC-6031A50A6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1ACE3-30C6-61CE-00B3-B5716A39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390DF9-CD47-E050-9111-61097A81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2D3BDE-3086-321D-B637-DB150FCD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990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96EDD-C161-DE32-BA59-3743BCF3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0D6ED0-AF6F-48FF-DC58-778B1F8A8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BC8D64-A5E4-7955-5712-3B6D79AE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D4B182-CC60-0A43-8042-BBC280AE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11DFB-B0BE-027B-AFB8-C4CD7B78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1844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872FE2-A4FF-CEFA-2C5F-AADFAB603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8BA1F2-2ACB-CA56-B9E0-CA29D9BE2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B23034-9A8D-F51F-4AA5-B6C07940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B732C9-7971-F3EE-4641-58849F4E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74A4D1-4E99-43DA-BF87-D425AEB0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178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76D64-7BF4-021B-AFEC-D88C3BD9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BEED1C-A012-7CB5-FC81-8C6213CA4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C1C13B-7E9C-05F6-00EE-17F01CCE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EAD5A-6977-7F26-9641-DBB7CA13B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47F789-ACED-FA25-09FD-36CA6B1C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429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81468-CD94-1B12-4DE8-E5BECF7E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F6168A-A85B-F038-4987-168C87F5B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BD94CA-6A48-987C-B585-767595B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AE1EDF-FD2A-D5BA-70B0-75232832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1F82D8-EFE7-9A62-75AA-DF165BE6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329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028DA-FA9E-7D3B-D6D7-5EC59FB2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745BEA-7171-FA32-9130-6C754B62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C8C4D7-B2F9-E290-705B-CE2CF87DE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2CEFEC-71B9-DCC8-EA66-78D4B668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21251C-00F9-1B7B-A4F9-51CADBF0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597706-99E8-ACF6-2E2C-38E6E332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744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2E0F9-BFA4-E85A-3025-5D933BF63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8FB624-8731-7873-294E-B8FFD3C96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DFA790-5591-B2EF-2722-76C390329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C0F221-D757-F8D2-8EDE-6A872FC8B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E373DF-D5C3-E580-6100-B772A63EC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73F50A-4758-66A8-1957-2DD704EB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94F201-E257-3620-C980-6550146C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C4FD88-EB77-0D60-9F07-9127BCE4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608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FBF8F-26FF-ED6F-0738-EED9E9E4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59F3E0-70FF-BFA5-395E-CF876A2A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88057-00CD-E4E6-1743-F7E2522C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A39B56-AED9-9EF1-D193-0220D171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070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9BE0EE-0020-9EFC-3CC8-383A07E4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746777-8FCD-4FB2-DF3D-2BB5DADF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E76265-2D6A-82F4-555C-0301E2BC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72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AD446-4087-925A-402A-46655737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72D80D-9BD8-C679-3844-00DA90B60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7E758C-F13A-07E4-6779-5535FDE10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62BD18-AB8A-6BAA-DD76-E2E8EF8A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1042EA-629E-DFE0-734E-BBC43DBD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62C6B3-7BEC-BCD4-1395-68246923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666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3FC50-BD33-4E5C-7B54-AFB138BA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5DDAAEB-0498-A160-FBF9-E098B1963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531C83-E907-F799-3992-F110A1AEC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FC82E8-E396-1A69-3A2E-E54EC1F4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DFA209-A79D-EE30-01C6-2B8203B5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F7DEB6-16A3-5555-A012-7DFF9448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603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FA936B-657D-5FF1-5C06-1AAF4292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BE54A8-270A-277C-895F-A9D46215E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826D1C-B341-A61C-8535-E43EF13BB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EABD2-73E1-48E2-AE4C-96DB02ADF37A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1C0B5-BA6C-2056-AF74-844AD3695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E93D5-B8D8-C29C-83C1-44AD510B3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14534-9B5B-4A83-9F9E-73EBA52690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00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BFCBE-E825-1441-6773-E9A1D65D1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9" b="7634"/>
          <a:stretch/>
        </p:blipFill>
        <p:spPr>
          <a:xfrm>
            <a:off x="-4" y="-16897"/>
            <a:ext cx="12192003" cy="6884632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4083" y="1474755"/>
            <a:ext cx="3943552" cy="392796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F404C0-671C-2AB5-8FCD-BD89C05D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856" y="2209317"/>
            <a:ext cx="3171012" cy="1876300"/>
          </a:xfrm>
        </p:spPr>
        <p:txBody>
          <a:bodyPr anchor="t">
            <a:normAutofit/>
          </a:bodyPr>
          <a:lstStyle/>
          <a:p>
            <a:pPr algn="l"/>
            <a:r>
              <a:rPr lang="es-CO" sz="3200" dirty="0"/>
              <a:t>Conjuntos Difusos – Aplicación en Control de Sistemas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7A6E7-CBDA-EB35-1F14-00892DE64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7543" y="4145778"/>
            <a:ext cx="2217897" cy="927420"/>
          </a:xfrm>
        </p:spPr>
        <p:txBody>
          <a:bodyPr anchor="ctr">
            <a:normAutofit fontScale="85000" lnSpcReduction="20000"/>
          </a:bodyPr>
          <a:lstStyle/>
          <a:p>
            <a:pPr algn="l"/>
            <a:r>
              <a:rPr lang="es-CO" sz="1800" dirty="0"/>
              <a:t>William Andrés Gómez Roa</a:t>
            </a:r>
          </a:p>
          <a:p>
            <a:pPr algn="l"/>
            <a:r>
              <a:rPr lang="es-CO" sz="1800" b="0" i="0" u="none" strike="noStrike" baseline="0" dirty="0">
                <a:latin typeface="CMBX10"/>
              </a:rPr>
              <a:t>Luis Esteban Mu</a:t>
            </a:r>
            <a:r>
              <a:rPr lang="es-CO" sz="1800" dirty="0">
                <a:latin typeface="CMBX10"/>
              </a:rPr>
              <a:t>ñ</a:t>
            </a:r>
            <a:r>
              <a:rPr lang="es-CO" sz="1800" b="0" i="0" u="none" strike="noStrike" baseline="0" dirty="0">
                <a:latin typeface="CMBX10"/>
              </a:rPr>
              <a:t>oz Sarmiento</a:t>
            </a:r>
            <a:endParaRPr lang="es-CO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5334" y="1940933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4A5DF4E-DC8B-E920-984E-95C03A7D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75" y="3576369"/>
            <a:ext cx="1681066" cy="16810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B939717-58B0-A256-361F-5C964F76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68" y="5857927"/>
            <a:ext cx="1536053" cy="86403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0301417-5F62-1017-2B77-A14B817553A9}"/>
              </a:ext>
            </a:extLst>
          </p:cNvPr>
          <p:cNvSpPr txBox="1">
            <a:spLocks/>
          </p:cNvSpPr>
          <p:nvPr/>
        </p:nvSpPr>
        <p:spPr>
          <a:xfrm>
            <a:off x="3140413" y="302937"/>
            <a:ext cx="5358358" cy="187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dirty="0"/>
              <a:t>Matemáticas y Lógica Discreta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34696A0-B2E2-7D8E-FACA-D93569C3CD59}"/>
              </a:ext>
            </a:extLst>
          </p:cNvPr>
          <p:cNvSpPr txBox="1">
            <a:spLocks/>
          </p:cNvSpPr>
          <p:nvPr/>
        </p:nvSpPr>
        <p:spPr>
          <a:xfrm>
            <a:off x="257079" y="5989320"/>
            <a:ext cx="3629121" cy="745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1600" dirty="0">
                <a:latin typeface="Aptos" panose="020B0004020202020204" pitchFamily="34" charset="0"/>
              </a:rPr>
              <a:t>Profesor: Eduardo Estrada </a:t>
            </a:r>
            <a:r>
              <a:rPr lang="es-CO" sz="1600" dirty="0" err="1">
                <a:latin typeface="Aptos" panose="020B0004020202020204" pitchFamily="34" charset="0"/>
              </a:rPr>
              <a:t>Kassir</a:t>
            </a:r>
            <a:endParaRPr lang="es-CO" sz="1600" dirty="0">
              <a:latin typeface="Aptos" panose="020B0004020202020204" pitchFamily="34" charset="0"/>
            </a:endParaRPr>
          </a:p>
          <a:p>
            <a:pPr algn="l"/>
            <a:r>
              <a:rPr lang="es-CO" sz="1600" dirty="0">
                <a:latin typeface="Aptos" panose="020B00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145427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A18F8-BFCB-287A-528A-3336E2EA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658" y="0"/>
            <a:ext cx="7638288" cy="1325563"/>
          </a:xfrm>
        </p:spPr>
        <p:txBody>
          <a:bodyPr/>
          <a:lstStyle/>
          <a:p>
            <a:r>
              <a:rPr lang="es-CO" dirty="0"/>
              <a:t>Operación de Conjuntos Difusos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A7A7615-6579-79CD-063B-A6BCFC071F16}"/>
                  </a:ext>
                </a:extLst>
              </p:cNvPr>
              <p:cNvSpPr txBox="1"/>
              <p:nvPr/>
            </p:nvSpPr>
            <p:spPr>
              <a:xfrm>
                <a:off x="2699055" y="1328467"/>
                <a:ext cx="6226961" cy="37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Sean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/>
                  <a:t>un conjunto difuso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s-CO" dirty="0"/>
                  <a:t>, con función de membresía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s-CO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</m:oMath>
                </a14:m>
                <a:endParaRPr lang="es-CO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A7A7615-6579-79CD-063B-A6BCFC071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055" y="1328467"/>
                <a:ext cx="6226961" cy="375039"/>
              </a:xfrm>
              <a:prstGeom prst="rect">
                <a:avLst/>
              </a:prstGeom>
              <a:blipFill>
                <a:blip r:embed="rId2"/>
                <a:stretch>
                  <a:fillRect l="-881" t="-8197" r="-1665" b="-2623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F1E9053-0951-2D1A-A375-970B45E8C459}"/>
                  </a:ext>
                </a:extLst>
              </p:cNvPr>
              <p:cNvSpPr txBox="1"/>
              <p:nvPr/>
            </p:nvSpPr>
            <p:spPr>
              <a:xfrm>
                <a:off x="981456" y="2322940"/>
                <a:ext cx="5795113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b="1" dirty="0"/>
                  <a:t>Complemento</a:t>
                </a:r>
              </a:p>
              <a:p>
                <a:r>
                  <a:rPr lang="es-CO" dirty="0"/>
                  <a:t>El complemento de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CO" dirty="0"/>
                  <a:t> se denota como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s-CO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s-CO" dirty="0"/>
                  <a:t> y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define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como</m:t>
                    </m:r>
                  </m:oMath>
                </a14:m>
                <a:endParaRPr lang="es-CO" b="0" i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F1E9053-0951-2D1A-A375-970B45E8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56" y="2322940"/>
                <a:ext cx="5795113" cy="669992"/>
              </a:xfrm>
              <a:prstGeom prst="rect">
                <a:avLst/>
              </a:prstGeom>
              <a:blipFill>
                <a:blip r:embed="rId3"/>
                <a:stretch>
                  <a:fillRect l="-841" t="-4545" b="-1090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12431F2-1278-D6BF-67DB-46940E17FF16}"/>
                  </a:ext>
                </a:extLst>
              </p:cNvPr>
              <p:cNvSpPr txBox="1"/>
              <p:nvPr/>
            </p:nvSpPr>
            <p:spPr>
              <a:xfrm>
                <a:off x="4191387" y="3251514"/>
                <a:ext cx="1980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12431F2-1278-D6BF-67DB-46940E17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387" y="3251514"/>
                <a:ext cx="1980607" cy="276999"/>
              </a:xfrm>
              <a:prstGeom prst="rect">
                <a:avLst/>
              </a:prstGeom>
              <a:blipFill>
                <a:blip r:embed="rId4"/>
                <a:stretch>
                  <a:fillRect l="-2469" t="-2174" r="-4012" b="-3260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303A18-B993-4D95-0AF9-AEF4F138C825}"/>
                  </a:ext>
                </a:extLst>
              </p:cNvPr>
              <p:cNvSpPr txBox="1"/>
              <p:nvPr/>
            </p:nvSpPr>
            <p:spPr>
              <a:xfrm>
                <a:off x="471945" y="3680403"/>
                <a:ext cx="1900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Para todo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s-CO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303A18-B993-4D95-0AF9-AEF4F138C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" y="3680403"/>
                <a:ext cx="1900713" cy="369332"/>
              </a:xfrm>
              <a:prstGeom prst="rect">
                <a:avLst/>
              </a:prstGeom>
              <a:blipFill>
                <a:blip r:embed="rId5"/>
                <a:stretch>
                  <a:fillRect l="-2564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E5C351DB-3D94-C2AF-58F6-4CE148125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223" y="1890235"/>
            <a:ext cx="370364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6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4">
            <a:extLst>
              <a:ext uri="{FF2B5EF4-FFF2-40B4-BE49-F238E27FC236}">
                <a16:creationId xmlns:a16="http://schemas.microsoft.com/office/drawing/2014/main" id="{0A6B0601-B5A9-4B7F-E2E5-0F7A63B04F46}"/>
              </a:ext>
            </a:extLst>
          </p:cNvPr>
          <p:cNvSpPr txBox="1">
            <a:spLocks/>
          </p:cNvSpPr>
          <p:nvPr/>
        </p:nvSpPr>
        <p:spPr>
          <a:xfrm>
            <a:off x="157982" y="276539"/>
            <a:ext cx="5724877" cy="342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Ejemplo: Operaciones de Conjuntos Difusos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C6D14A-A157-8E07-B35B-5F6D760984C2}"/>
                  </a:ext>
                </a:extLst>
              </p:cNvPr>
              <p:cNvSpPr txBox="1"/>
              <p:nvPr/>
            </p:nvSpPr>
            <p:spPr>
              <a:xfrm>
                <a:off x="1165340" y="1283150"/>
                <a:ext cx="313130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C6D14A-A157-8E07-B35B-5F6D7609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40" y="1283150"/>
                <a:ext cx="3131306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EEFB572-C4A6-5A17-4AC7-BD223F455D4C}"/>
                  </a:ext>
                </a:extLst>
              </p:cNvPr>
              <p:cNvSpPr txBox="1"/>
              <p:nvPr/>
            </p:nvSpPr>
            <p:spPr>
              <a:xfrm>
                <a:off x="6096000" y="1283150"/>
                <a:ext cx="3318024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EEFB572-C4A6-5A17-4AC7-BD223F45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83150"/>
                <a:ext cx="3318024" cy="526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>
            <a:extLst>
              <a:ext uri="{FF2B5EF4-FFF2-40B4-BE49-F238E27FC236}">
                <a16:creationId xmlns:a16="http://schemas.microsoft.com/office/drawing/2014/main" id="{14F68275-1050-7334-50B8-318FC0BA88ED}"/>
              </a:ext>
            </a:extLst>
          </p:cNvPr>
          <p:cNvSpPr txBox="1"/>
          <p:nvPr/>
        </p:nvSpPr>
        <p:spPr>
          <a:xfrm>
            <a:off x="981456" y="235037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UNIÓN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4BEF3F2-B8DB-4F59-2BD4-8D534CDC15CB}"/>
              </a:ext>
            </a:extLst>
          </p:cNvPr>
          <p:cNvSpPr txBox="1"/>
          <p:nvPr/>
        </p:nvSpPr>
        <p:spPr>
          <a:xfrm>
            <a:off x="1022945" y="3540549"/>
            <a:ext cx="187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INTERSECCIÓN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06F4693-8633-6FB6-09F9-DF947C15C838}"/>
              </a:ext>
            </a:extLst>
          </p:cNvPr>
          <p:cNvSpPr txBox="1"/>
          <p:nvPr/>
        </p:nvSpPr>
        <p:spPr>
          <a:xfrm>
            <a:off x="1165340" y="4864207"/>
            <a:ext cx="201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COMPLEMENTO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1E5353B-5BC3-FE71-EF4D-96109CB7F0AD}"/>
                  </a:ext>
                </a:extLst>
              </p:cNvPr>
              <p:cNvSpPr txBox="1"/>
              <p:nvPr/>
            </p:nvSpPr>
            <p:spPr>
              <a:xfrm>
                <a:off x="2396732" y="5233539"/>
                <a:ext cx="3310009" cy="544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1E5353B-5BC3-FE71-EF4D-96109CB7F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732" y="5233539"/>
                <a:ext cx="3310009" cy="544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745A884-1A01-BFD0-2117-2F6DDC28A586}"/>
                  </a:ext>
                </a:extLst>
              </p:cNvPr>
              <p:cNvSpPr txBox="1"/>
              <p:nvPr/>
            </p:nvSpPr>
            <p:spPr>
              <a:xfrm>
                <a:off x="2730993" y="2732366"/>
                <a:ext cx="3156762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dirty="0">
                        <a:latin typeface="Cambria Math" panose="02040503050406030204" pitchFamily="18" charset="0"/>
                      </a:rPr>
                      <m:t>Ս</m:t>
                    </m:r>
                  </m:oMath>
                </a14:m>
                <a:r>
                  <a:rPr lang="es-CO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CO" dirty="0"/>
                  <a:t>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num>
                      <m:den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num>
                      <m:den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s-CO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CO" dirty="0"/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745A884-1A01-BFD0-2117-2F6DDC28A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93" y="2732366"/>
                <a:ext cx="3156762" cy="393441"/>
              </a:xfrm>
              <a:prstGeom prst="rect">
                <a:avLst/>
              </a:prstGeom>
              <a:blipFill>
                <a:blip r:embed="rId5"/>
                <a:stretch>
                  <a:fillRect l="-2703" t="-1538" r="-2703" b="-1384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F4FB55E-AA3C-355C-B011-A7C3F019DBD7}"/>
                  </a:ext>
                </a:extLst>
              </p:cNvPr>
              <p:cNvSpPr txBox="1"/>
              <p:nvPr/>
            </p:nvSpPr>
            <p:spPr>
              <a:xfrm>
                <a:off x="2396732" y="5897675"/>
                <a:ext cx="347095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F4FB55E-AA3C-355C-B011-A7C3F019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732" y="5897675"/>
                <a:ext cx="3470950" cy="5260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55464F9-CC7F-4F43-0AA4-78385F6D0CC7}"/>
                  </a:ext>
                </a:extLst>
              </p:cNvPr>
              <p:cNvSpPr txBox="1"/>
              <p:nvPr/>
            </p:nvSpPr>
            <p:spPr>
              <a:xfrm>
                <a:off x="2730993" y="4016610"/>
                <a:ext cx="3618426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hy-AM" i="1" dirty="0" smtClean="0">
                          <a:latin typeface="Cambria Math" panose="02040503050406030204" pitchFamily="18" charset="0"/>
                        </a:rPr>
                        <m:t>Ո</m:t>
                      </m:r>
                      <m:acc>
                        <m:accPr>
                          <m:chr m:val="̃"/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55464F9-CC7F-4F43-0AA4-78385F6D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93" y="4016610"/>
                <a:ext cx="3618426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04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42ACF-A9C0-EF4C-AE40-87952DE8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CONTROL DIFUSO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9B12E5-2A57-349E-C0A2-9EE273AA18C8}"/>
              </a:ext>
            </a:extLst>
          </p:cNvPr>
          <p:cNvSpPr txBox="1"/>
          <p:nvPr/>
        </p:nvSpPr>
        <p:spPr>
          <a:xfrm>
            <a:off x="1023366" y="1799582"/>
            <a:ext cx="5072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1987:Controldefrenadoyaceleracióndelmetrode Sendai</a:t>
            </a:r>
          </a:p>
        </p:txBody>
      </p:sp>
      <p:pic>
        <p:nvPicPr>
          <p:cNvPr id="6146" name="Picture 2" descr="Subway : Mapa del metro de Sendai, Japon">
            <a:extLst>
              <a:ext uri="{FF2B5EF4-FFF2-40B4-BE49-F238E27FC236}">
                <a16:creationId xmlns:a16="http://schemas.microsoft.com/office/drawing/2014/main" id="{0DBABC41-8853-00D3-E17F-3AE94C62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14" y="2762822"/>
            <a:ext cx="42862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98BCFF3-9526-40EE-7866-7A98DD5E504C}"/>
              </a:ext>
            </a:extLst>
          </p:cNvPr>
          <p:cNvSpPr txBox="1"/>
          <p:nvPr/>
        </p:nvSpPr>
        <p:spPr>
          <a:xfrm>
            <a:off x="6732221" y="1799581"/>
            <a:ext cx="5621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1988: Cannon desarrolla una cámara con auto enfoque utilizando control difuso</a:t>
            </a:r>
          </a:p>
        </p:txBody>
      </p:sp>
      <p:pic>
        <p:nvPicPr>
          <p:cNvPr id="6148" name="Picture 4" descr="The Canon T90 – first impressions – CamerAgX – a new life for old gear">
            <a:extLst>
              <a:ext uri="{FF2B5EF4-FFF2-40B4-BE49-F238E27FC236}">
                <a16:creationId xmlns:a16="http://schemas.microsoft.com/office/drawing/2014/main" id="{5EB82755-F34C-CE74-7864-FD5C6681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38" y="3061907"/>
            <a:ext cx="4044188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87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32F21B3-395C-668D-1285-A11B294F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14" y="463721"/>
            <a:ext cx="3995099" cy="1670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3E6107-758D-78BA-7163-E4EAB4272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08" y="250850"/>
            <a:ext cx="3010222" cy="20963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735C531-B348-BF12-6549-5077DDE7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00" y="2471000"/>
            <a:ext cx="10104070" cy="12682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9332345-1D6A-5989-8E57-160C6F04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54" y="4004968"/>
            <a:ext cx="3709316" cy="238931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F559C92-6D78-8072-CFC6-3F515DF3D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030" y="4196313"/>
            <a:ext cx="3835940" cy="21979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C4ABF0C-A826-712F-6626-35CEF8535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0826" y="4244249"/>
            <a:ext cx="4728356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42ACF-A9C0-EF4C-AE40-87952DE8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CONTROLES DIFUSOS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2BC77E-9C0E-16F0-FC27-4DBC2E8B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63" y="2006447"/>
            <a:ext cx="7066314" cy="19067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63F400-4608-1468-FAE5-5D86F402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129" y="4071677"/>
            <a:ext cx="5946786" cy="20416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688C767-A002-998C-CFF1-37CCB4620B31}"/>
              </a:ext>
            </a:extLst>
          </p:cNvPr>
          <p:cNvSpPr txBox="1"/>
          <p:nvPr/>
        </p:nvSpPr>
        <p:spPr>
          <a:xfrm>
            <a:off x="838200" y="4455588"/>
            <a:ext cx="87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Sugeno</a:t>
            </a:r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3CDEE3-2E55-E921-A582-5A59896D2D9C}"/>
              </a:ext>
            </a:extLst>
          </p:cNvPr>
          <p:cNvSpPr txBox="1"/>
          <p:nvPr/>
        </p:nvSpPr>
        <p:spPr>
          <a:xfrm>
            <a:off x="838200" y="203308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Mamdani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7729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42ACF-A9C0-EF4C-AE40-87952DE8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CONTROLES DIFUSOS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3CDEE3-2E55-E921-A582-5A59896D2D9C}"/>
              </a:ext>
            </a:extLst>
          </p:cNvPr>
          <p:cNvSpPr txBox="1"/>
          <p:nvPr/>
        </p:nvSpPr>
        <p:spPr>
          <a:xfrm>
            <a:off x="9096983" y="65857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Mamdani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811F54-9C47-15BB-3E2E-7B33DDA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8" y="4250610"/>
            <a:ext cx="4694695" cy="21954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C626692-C31B-1EED-C4A7-8067EAB49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653" y="1690688"/>
            <a:ext cx="4694694" cy="22407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1208A95-1A79-5252-4B50-798753616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415" y="4250610"/>
            <a:ext cx="5272608" cy="21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9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42ACF-A9C0-EF4C-AE40-87952DE8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CONTROLES DIFUSOS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F8194D-0BEC-924B-29D3-0FD4A93D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01" y="2067444"/>
            <a:ext cx="5985035" cy="31466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DD36703-2A7F-A98E-E477-7ADD794E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23" y="2067444"/>
            <a:ext cx="2616814" cy="3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6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C2F04-FC00-79DB-05CE-3E94C079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87" y="245332"/>
            <a:ext cx="10515600" cy="1325563"/>
          </a:xfrm>
        </p:spPr>
        <p:txBody>
          <a:bodyPr/>
          <a:lstStyle/>
          <a:p>
            <a:r>
              <a:rPr lang="es-CO" dirty="0" err="1"/>
              <a:t>Fuzzificación</a:t>
            </a:r>
            <a:r>
              <a:rPr lang="es-CO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937699-C058-0C3D-A9CF-73C12FFD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88" y="2023352"/>
            <a:ext cx="9895302" cy="39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4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F63DFD0-BDE1-D9CA-FAB1-B467BFFC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4" y="224512"/>
            <a:ext cx="11911092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E7F314E-5DFB-2024-94CA-6C7DBDB8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53"/>
            <a:ext cx="12192000" cy="64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EBE8-0059-4FE7-47F1-CD7F20EF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18822"/>
            <a:ext cx="8205216" cy="923330"/>
          </a:xfrm>
        </p:spPr>
        <p:txBody>
          <a:bodyPr/>
          <a:lstStyle/>
          <a:p>
            <a:pPr algn="ctr"/>
            <a:r>
              <a:rPr lang="es-CO" dirty="0"/>
              <a:t>CONJUNTOS DIFUSOS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1C1D20-3C41-0F56-1781-63CF04B5D903}"/>
              </a:ext>
            </a:extLst>
          </p:cNvPr>
          <p:cNvSpPr txBox="1"/>
          <p:nvPr/>
        </p:nvSpPr>
        <p:spPr>
          <a:xfrm>
            <a:off x="3493770" y="1518008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i="1" dirty="0" err="1"/>
              <a:t>Zadeh</a:t>
            </a:r>
            <a:r>
              <a:rPr lang="es-CO" dirty="0"/>
              <a:t> propone en 1965 por primera vez la noción de Conjunto Difuso. Este hecho marca el principio de una nueva teoría denominada Teoría de Conjuntos Difusos.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22FFED-422C-6E2D-5E0D-23108FE6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8" y="218822"/>
            <a:ext cx="1958142" cy="66078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A21CC4-6134-2FD0-4535-A3DDCA134D98}"/>
              </a:ext>
            </a:extLst>
          </p:cNvPr>
          <p:cNvSpPr txBox="1"/>
          <p:nvPr/>
        </p:nvSpPr>
        <p:spPr>
          <a:xfrm>
            <a:off x="3493770" y="2967335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Para tratar de un modo sistemático el tipo de imprecisión que aparece cuando los límites de las clases de objetos no están claramente definidos.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51245D1-C1DF-EEDD-4B67-7F39CF7DB0EE}"/>
              </a:ext>
            </a:extLst>
          </p:cNvPr>
          <p:cNvSpPr txBox="1"/>
          <p:nvPr/>
        </p:nvSpPr>
        <p:spPr>
          <a:xfrm>
            <a:off x="3307842" y="4637639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Utilizar </a:t>
            </a:r>
            <a:r>
              <a:rPr lang="es-CO" dirty="0">
                <a:solidFill>
                  <a:srgbClr val="FF0000"/>
                </a:solidFill>
              </a:rPr>
              <a:t>información vaga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Manejar </a:t>
            </a:r>
            <a:r>
              <a:rPr lang="es-CO" dirty="0">
                <a:solidFill>
                  <a:srgbClr val="FF0000"/>
                </a:solidFill>
              </a:rPr>
              <a:t>conocimiento incierto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Hacer sistemas </a:t>
            </a:r>
            <a:r>
              <a:rPr lang="es-CO" dirty="0">
                <a:solidFill>
                  <a:srgbClr val="FF0000"/>
                </a:solidFill>
              </a:rPr>
              <a:t>fáciles de interpretar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4356FD-3E28-A195-1021-B89A99A992CE}"/>
              </a:ext>
            </a:extLst>
          </p:cNvPr>
          <p:cNvSpPr txBox="1"/>
          <p:nvPr/>
        </p:nvSpPr>
        <p:spPr>
          <a:xfrm>
            <a:off x="7387738" y="4416662"/>
            <a:ext cx="432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Muy lento, lento, medio, rápido, muy rápido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4C27624-0BD5-0E1E-A1CF-8750F83FAA20}"/>
              </a:ext>
            </a:extLst>
          </p:cNvPr>
          <p:cNvSpPr txBox="1"/>
          <p:nvPr/>
        </p:nvSpPr>
        <p:spPr>
          <a:xfrm>
            <a:off x="7499210" y="5006971"/>
            <a:ext cx="41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Muy caliente, Caliente, Tibio, Frio, Muy frio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6A4D20-B169-8CE0-53D3-E5CE0C6895AB}"/>
              </a:ext>
            </a:extLst>
          </p:cNvPr>
          <p:cNvSpPr txBox="1"/>
          <p:nvPr/>
        </p:nvSpPr>
        <p:spPr>
          <a:xfrm>
            <a:off x="7499210" y="5605523"/>
            <a:ext cx="334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… viaja a la velocidad supersónica</a:t>
            </a:r>
          </a:p>
        </p:txBody>
      </p:sp>
    </p:spTree>
    <p:extLst>
      <p:ext uri="{BB962C8B-B14F-4D97-AF65-F5344CB8AC3E}">
        <p14:creationId xmlns:p14="http://schemas.microsoft.com/office/powerpoint/2010/main" val="267945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EFE1C1-9380-9F75-1E11-09479D9F6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7" y="3549371"/>
            <a:ext cx="2773042" cy="31011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C1C5E8-586C-7EC2-C290-09145C559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39" y="3878376"/>
            <a:ext cx="3253040" cy="27721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54CD43-C953-3542-223A-CF63799D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83" y="335989"/>
            <a:ext cx="5918981" cy="31377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C4A5C9-77C2-BF41-E7B8-A22221522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18" y="189547"/>
            <a:ext cx="981823" cy="8817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2DE591B-0366-9372-A3B8-2030C74FF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60" y="3536335"/>
            <a:ext cx="4082620" cy="15636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6C887F2-3FE1-F23F-B778-FB0AC52BF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60" y="5135743"/>
            <a:ext cx="4082620" cy="15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5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7F55516-3C40-83C2-21A1-0333CD92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2" y="276539"/>
            <a:ext cx="5724877" cy="342412"/>
          </a:xfrm>
        </p:spPr>
        <p:txBody>
          <a:bodyPr>
            <a:noAutofit/>
          </a:bodyPr>
          <a:lstStyle/>
          <a:p>
            <a:r>
              <a:rPr lang="es-CO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Ejemplo: Clasifique a las personas de acuerdo a su estatura en 2 conjuntos.</a:t>
            </a:r>
          </a:p>
        </p:txBody>
      </p:sp>
      <p:pic>
        <p:nvPicPr>
          <p:cNvPr id="1026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8AEE3ED3-1296-C73A-A95E-C5A9D4ABA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7748367" y="462141"/>
            <a:ext cx="976009" cy="10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B88389A-542D-26D1-01AD-9EB851955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7366161" y="488968"/>
            <a:ext cx="382206" cy="10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F0CFCCF-AEAD-31DC-B668-BD5CDF780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11181222" y="98372"/>
            <a:ext cx="668098" cy="14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B67E95AB-F53F-A87C-182F-24A65C4CB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9171579" y="119009"/>
            <a:ext cx="668098" cy="14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5641299C-F43E-DE6C-C6BF-23832EB38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9694598" y="461421"/>
            <a:ext cx="1540847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A6060004-45FF-B19F-493B-9E86F6C1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53049" b="3602"/>
          <a:stretch/>
        </p:blipFill>
        <p:spPr bwMode="auto">
          <a:xfrm>
            <a:off x="8718590" y="575963"/>
            <a:ext cx="452989" cy="9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EB1A5B68-CBF6-5DF3-58AD-63945BD58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6689343" y="159524"/>
            <a:ext cx="642977" cy="13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ítulo 4">
            <a:extLst>
              <a:ext uri="{FF2B5EF4-FFF2-40B4-BE49-F238E27FC236}">
                <a16:creationId xmlns:a16="http://schemas.microsoft.com/office/drawing/2014/main" id="{90F44EE4-497A-7BB0-7078-1231440083ED}"/>
              </a:ext>
            </a:extLst>
          </p:cNvPr>
          <p:cNvSpPr txBox="1">
            <a:spLocks/>
          </p:cNvSpPr>
          <p:nvPr/>
        </p:nvSpPr>
        <p:spPr>
          <a:xfrm>
            <a:off x="821215" y="1834408"/>
            <a:ext cx="3688405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Conjuntos Certeros (Clásicos)</a:t>
            </a:r>
          </a:p>
        </p:txBody>
      </p:sp>
      <p:sp>
        <p:nvSpPr>
          <p:cNvPr id="22" name="Título 4">
            <a:extLst>
              <a:ext uri="{FF2B5EF4-FFF2-40B4-BE49-F238E27FC236}">
                <a16:creationId xmlns:a16="http://schemas.microsoft.com/office/drawing/2014/main" id="{EA4A5AD9-6185-9407-8351-B672C2EBEB6C}"/>
              </a:ext>
            </a:extLst>
          </p:cNvPr>
          <p:cNvSpPr txBox="1">
            <a:spLocks/>
          </p:cNvSpPr>
          <p:nvPr/>
        </p:nvSpPr>
        <p:spPr>
          <a:xfrm>
            <a:off x="7113743" y="1980395"/>
            <a:ext cx="3688405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Conjuntos Difusos</a:t>
            </a:r>
          </a:p>
        </p:txBody>
      </p:sp>
      <p:sp>
        <p:nvSpPr>
          <p:cNvPr id="23" name="Título 4">
            <a:extLst>
              <a:ext uri="{FF2B5EF4-FFF2-40B4-BE49-F238E27FC236}">
                <a16:creationId xmlns:a16="http://schemas.microsoft.com/office/drawing/2014/main" id="{3BCC2976-81D1-377B-E37C-5FD37554C2A2}"/>
              </a:ext>
            </a:extLst>
          </p:cNvPr>
          <p:cNvSpPr txBox="1">
            <a:spLocks/>
          </p:cNvSpPr>
          <p:nvPr/>
        </p:nvSpPr>
        <p:spPr>
          <a:xfrm>
            <a:off x="842555" y="2960642"/>
            <a:ext cx="1574260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FF0000"/>
                </a:solidFill>
              </a:rPr>
              <a:t>Los Altos</a:t>
            </a:r>
          </a:p>
        </p:txBody>
      </p:sp>
      <p:sp>
        <p:nvSpPr>
          <p:cNvPr id="24" name="Título 4">
            <a:extLst>
              <a:ext uri="{FF2B5EF4-FFF2-40B4-BE49-F238E27FC236}">
                <a16:creationId xmlns:a16="http://schemas.microsoft.com/office/drawing/2014/main" id="{363680BC-F471-C0AF-0E3F-3EA1DD689832}"/>
              </a:ext>
            </a:extLst>
          </p:cNvPr>
          <p:cNvSpPr txBox="1">
            <a:spLocks/>
          </p:cNvSpPr>
          <p:nvPr/>
        </p:nvSpPr>
        <p:spPr>
          <a:xfrm>
            <a:off x="2541653" y="2966180"/>
            <a:ext cx="1574260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0070C0"/>
                </a:solidFill>
              </a:rPr>
              <a:t>Los Bajos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65F9F0F-A1EC-C6A2-222A-8BBFBEA10504}"/>
              </a:ext>
            </a:extLst>
          </p:cNvPr>
          <p:cNvCxnSpPr/>
          <p:nvPr/>
        </p:nvCxnSpPr>
        <p:spPr>
          <a:xfrm flipV="1">
            <a:off x="2380239" y="2960642"/>
            <a:ext cx="0" cy="2587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95274BA3-27F6-EC47-0AFF-78E1972C6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2839154" y="3701136"/>
            <a:ext cx="1540847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EBDF753A-17F9-FA5D-7C05-6FFEAC9BC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1070933" y="3411138"/>
            <a:ext cx="642977" cy="13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7F87B53-4988-DD57-96B1-901DAD631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1712141" y="4035547"/>
            <a:ext cx="668098" cy="14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5927023-F637-B135-B3CF-862941381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435827" y="3868973"/>
            <a:ext cx="668098" cy="14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B8311930-624C-39DB-EB59-51317B85E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2763589" y="4760135"/>
            <a:ext cx="976009" cy="10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574382A-02DB-973B-76F5-6D70FC2DB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3931844" y="4807900"/>
            <a:ext cx="382206" cy="10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ítulo 4">
            <a:extLst>
              <a:ext uri="{FF2B5EF4-FFF2-40B4-BE49-F238E27FC236}">
                <a16:creationId xmlns:a16="http://schemas.microsoft.com/office/drawing/2014/main" id="{D8756BE4-854B-301C-FEFE-F6152466AFD6}"/>
              </a:ext>
            </a:extLst>
          </p:cNvPr>
          <p:cNvSpPr txBox="1">
            <a:spLocks/>
          </p:cNvSpPr>
          <p:nvPr/>
        </p:nvSpPr>
        <p:spPr>
          <a:xfrm>
            <a:off x="5452016" y="2630208"/>
            <a:ext cx="1574260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FF0000"/>
                </a:solidFill>
              </a:rPr>
              <a:t>Los Altos</a:t>
            </a:r>
          </a:p>
        </p:txBody>
      </p:sp>
      <p:sp>
        <p:nvSpPr>
          <p:cNvPr id="34" name="Título 4">
            <a:extLst>
              <a:ext uri="{FF2B5EF4-FFF2-40B4-BE49-F238E27FC236}">
                <a16:creationId xmlns:a16="http://schemas.microsoft.com/office/drawing/2014/main" id="{F3330C3D-9F32-EF4E-9382-5FABBCDBFDAB}"/>
              </a:ext>
            </a:extLst>
          </p:cNvPr>
          <p:cNvSpPr txBox="1">
            <a:spLocks/>
          </p:cNvSpPr>
          <p:nvPr/>
        </p:nvSpPr>
        <p:spPr>
          <a:xfrm>
            <a:off x="5280977" y="4596126"/>
            <a:ext cx="1574260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0070C0"/>
                </a:solidFill>
              </a:rPr>
              <a:t>Los Bajos</a:t>
            </a:r>
          </a:p>
        </p:txBody>
      </p:sp>
      <p:pic>
        <p:nvPicPr>
          <p:cNvPr id="35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E0550A6-2D8B-E168-D40A-1CBDD6847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7444426" y="3210290"/>
            <a:ext cx="745397" cy="7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A85CA829-A91D-1999-3621-667967E69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7062220" y="3241579"/>
            <a:ext cx="291898" cy="80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1DD0116-DF1F-0346-9703-993CB84A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10877281" y="2943273"/>
            <a:ext cx="510239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D2E7F34E-255B-3551-1727-8D3BFFA94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8867638" y="2963910"/>
            <a:ext cx="510239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8457845B-2A16-3114-AEC2-EDE4E94AB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9390657" y="3225416"/>
            <a:ext cx="1176775" cy="8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ABBDF4E-D241-DE0E-78CE-BDC6BFB24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53049" b="3602"/>
          <a:stretch/>
        </p:blipFill>
        <p:spPr bwMode="auto">
          <a:xfrm>
            <a:off x="8414650" y="3312894"/>
            <a:ext cx="345956" cy="7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CD72996-77F0-EC10-8E27-885E00E36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6385403" y="2992041"/>
            <a:ext cx="491054" cy="106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D28B088A-CC9B-A745-29CC-E6EC716CF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7444426" y="5251118"/>
            <a:ext cx="745397" cy="7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E50F3B27-734A-C825-4CC1-14275C893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7062220" y="5282407"/>
            <a:ext cx="291898" cy="80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50383558-1593-6702-C8BF-18CD3A9A3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10877281" y="4984101"/>
            <a:ext cx="510239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DD03B77E-BFD1-4A26-2F09-F91FBCC79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8867638" y="5004738"/>
            <a:ext cx="510239" cy="11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4B6F0EA4-37F5-F33B-3C00-520081C97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9390657" y="5266244"/>
            <a:ext cx="1176775" cy="8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76915E3B-B682-BEAC-D268-A91D416AA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53049" b="3602"/>
          <a:stretch/>
        </p:blipFill>
        <p:spPr bwMode="auto">
          <a:xfrm>
            <a:off x="8414650" y="5353722"/>
            <a:ext cx="345956" cy="7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8D7D1E52-233C-53B3-3777-E32430FB5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6385403" y="5032869"/>
            <a:ext cx="491054" cy="106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ítulo 4">
            <a:extLst>
              <a:ext uri="{FF2B5EF4-FFF2-40B4-BE49-F238E27FC236}">
                <a16:creationId xmlns:a16="http://schemas.microsoft.com/office/drawing/2014/main" id="{E5DE44A6-4894-EE29-443E-EF5E0A865AA8}"/>
              </a:ext>
            </a:extLst>
          </p:cNvPr>
          <p:cNvSpPr txBox="1">
            <a:spLocks/>
          </p:cNvSpPr>
          <p:nvPr/>
        </p:nvSpPr>
        <p:spPr>
          <a:xfrm>
            <a:off x="6420223" y="4042744"/>
            <a:ext cx="5278873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/>
              <a:t>1     0.1    0.2    0.2     0      0.9      0.2    0.2  0.2      0.8</a:t>
            </a:r>
          </a:p>
        </p:txBody>
      </p:sp>
      <p:sp>
        <p:nvSpPr>
          <p:cNvPr id="1024" name="Título 4">
            <a:extLst>
              <a:ext uri="{FF2B5EF4-FFF2-40B4-BE49-F238E27FC236}">
                <a16:creationId xmlns:a16="http://schemas.microsoft.com/office/drawing/2014/main" id="{DC5DB330-EB90-FEEF-FFEE-69DCEA7FA526}"/>
              </a:ext>
            </a:extLst>
          </p:cNvPr>
          <p:cNvSpPr txBox="1">
            <a:spLocks/>
          </p:cNvSpPr>
          <p:nvPr/>
        </p:nvSpPr>
        <p:spPr>
          <a:xfrm>
            <a:off x="6420223" y="6114264"/>
            <a:ext cx="5278873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/>
              <a:t>0     0.9    0.8    0.8      1       0      0.9    0.9  0.9      0</a:t>
            </a:r>
          </a:p>
        </p:txBody>
      </p:sp>
      <p:sp>
        <p:nvSpPr>
          <p:cNvPr id="1025" name="Título 4">
            <a:extLst>
              <a:ext uri="{FF2B5EF4-FFF2-40B4-BE49-F238E27FC236}">
                <a16:creationId xmlns:a16="http://schemas.microsoft.com/office/drawing/2014/main" id="{3D1F3811-FE78-446F-BAC0-85F033D2F962}"/>
              </a:ext>
            </a:extLst>
          </p:cNvPr>
          <p:cNvSpPr txBox="1">
            <a:spLocks/>
          </p:cNvSpPr>
          <p:nvPr/>
        </p:nvSpPr>
        <p:spPr>
          <a:xfrm>
            <a:off x="475236" y="6085887"/>
            <a:ext cx="4329402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600" b="1" dirty="0">
                <a:solidFill>
                  <a:srgbClr val="C00000"/>
                </a:solidFill>
              </a:rPr>
              <a:t>*Un individuo únicamente puede pertenecer a una sola clase</a:t>
            </a:r>
          </a:p>
        </p:txBody>
      </p:sp>
      <p:sp>
        <p:nvSpPr>
          <p:cNvPr id="1027" name="Título 4">
            <a:extLst>
              <a:ext uri="{FF2B5EF4-FFF2-40B4-BE49-F238E27FC236}">
                <a16:creationId xmlns:a16="http://schemas.microsoft.com/office/drawing/2014/main" id="{A66D7544-6A9E-BB62-CA4C-1564FBD11962}"/>
              </a:ext>
            </a:extLst>
          </p:cNvPr>
          <p:cNvSpPr txBox="1">
            <a:spLocks/>
          </p:cNvSpPr>
          <p:nvPr/>
        </p:nvSpPr>
        <p:spPr>
          <a:xfrm>
            <a:off x="6135619" y="6420939"/>
            <a:ext cx="4329402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600" b="1" dirty="0">
                <a:solidFill>
                  <a:srgbClr val="00B050"/>
                </a:solidFill>
              </a:rPr>
              <a:t>*Un individuo puede pertenecer a más de una clase</a:t>
            </a:r>
          </a:p>
        </p:txBody>
      </p:sp>
    </p:spTree>
    <p:extLst>
      <p:ext uri="{BB962C8B-B14F-4D97-AF65-F5344CB8AC3E}">
        <p14:creationId xmlns:p14="http://schemas.microsoft.com/office/powerpoint/2010/main" val="127824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7F55516-3C40-83C2-21A1-0333CD92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2" y="276539"/>
            <a:ext cx="5724877" cy="342412"/>
          </a:xfrm>
        </p:spPr>
        <p:txBody>
          <a:bodyPr>
            <a:noAutofit/>
          </a:bodyPr>
          <a:lstStyle/>
          <a:p>
            <a:r>
              <a:rPr lang="es-CO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Ejemplos: Fiebre Alta y Velocidades similares</a:t>
            </a:r>
          </a:p>
        </p:txBody>
      </p:sp>
      <p:pic>
        <p:nvPicPr>
          <p:cNvPr id="2050" name="Picture 2" descr="El hombre tiene un resfriado y fiebre alta. comprobando el cuerpo  utilizando un termómetro digital. | Vector Premium">
            <a:extLst>
              <a:ext uri="{FF2B5EF4-FFF2-40B4-BE49-F238E27FC236}">
                <a16:creationId xmlns:a16="http://schemas.microsoft.com/office/drawing/2014/main" id="{212A35B6-272D-CD47-884C-D6F59C23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00" y="797668"/>
            <a:ext cx="1877236" cy="187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AA4217B-6CDE-E01D-587C-3EEFFD7D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728" y="2853621"/>
            <a:ext cx="1877236" cy="3364857"/>
          </a:xfrm>
          <a:prstGeom prst="rect">
            <a:avLst/>
          </a:prstGeom>
        </p:spPr>
      </p:pic>
      <p:pic>
        <p:nvPicPr>
          <p:cNvPr id="2052" name="Picture 4" descr="Race Car Cartoon Images – Browse 47,617 Stock Photos, Vectors, and Video |  Adobe Stock">
            <a:extLst>
              <a:ext uri="{FF2B5EF4-FFF2-40B4-BE49-F238E27FC236}">
                <a16:creationId xmlns:a16="http://schemas.microsoft.com/office/drawing/2014/main" id="{08EC468C-ADE8-4268-526E-E46E6B7F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22" y="988342"/>
            <a:ext cx="3031078" cy="18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74D5DC-5B78-519C-070E-8057C7903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177" y="2786871"/>
            <a:ext cx="5992343" cy="28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1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047D0-9162-3ACF-D00A-03568EC1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87" y="44436"/>
            <a:ext cx="10515600" cy="1325563"/>
          </a:xfrm>
        </p:spPr>
        <p:txBody>
          <a:bodyPr/>
          <a:lstStyle/>
          <a:p>
            <a:r>
              <a:rPr lang="es-CO" dirty="0"/>
              <a:t>Definición Conjuntos Difusos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F9138EE-F340-1FB3-D80B-FC26CF8312ED}"/>
                  </a:ext>
                </a:extLst>
              </p:cNvPr>
              <p:cNvSpPr txBox="1"/>
              <p:nvPr/>
            </p:nvSpPr>
            <p:spPr>
              <a:xfrm>
                <a:off x="4941812" y="2594027"/>
                <a:ext cx="2729658" cy="32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sub>
                              </m:sSub>
                              <m:d>
                                <m:d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∈ </m:t>
                      </m:r>
                      <m:sSup>
                        <m:sSup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F9138EE-F340-1FB3-D80B-FC26CF831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12" y="2594027"/>
                <a:ext cx="2729658" cy="322909"/>
              </a:xfrm>
              <a:prstGeom prst="rect">
                <a:avLst/>
              </a:prstGeom>
              <a:blipFill>
                <a:blip r:embed="rId2"/>
                <a:stretch>
                  <a:fillRect l="-1790" t="-15094" r="-2908" b="-2452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C6A0A74-28D6-CF6E-7DED-686D0922F349}"/>
                  </a:ext>
                </a:extLst>
              </p:cNvPr>
              <p:cNvSpPr txBox="1"/>
              <p:nvPr/>
            </p:nvSpPr>
            <p:spPr>
              <a:xfrm>
                <a:off x="5313766" y="3257423"/>
                <a:ext cx="15644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→[0,1]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C6A0A74-28D6-CF6E-7DED-686D0922F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766" y="3257423"/>
                <a:ext cx="1564467" cy="276999"/>
              </a:xfrm>
              <a:prstGeom prst="rect">
                <a:avLst/>
              </a:prstGeom>
              <a:blipFill>
                <a:blip r:embed="rId3"/>
                <a:stretch>
                  <a:fillRect l="-3516" t="-2174" r="-5469" b="-369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DE21BC6-1737-21B8-93EB-30E4F3D7EAEE}"/>
                  </a:ext>
                </a:extLst>
              </p:cNvPr>
              <p:cNvSpPr txBox="1"/>
              <p:nvPr/>
            </p:nvSpPr>
            <p:spPr>
              <a:xfrm>
                <a:off x="9514181" y="236094"/>
                <a:ext cx="745236" cy="942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sz="6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s-CO" sz="6000" dirty="0">
                  <a:latin typeface="Bodoni MT Black" panose="02070A03080606020203" pitchFamily="18" charset="0"/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DE21BC6-1737-21B8-93EB-30E4F3D7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181" y="236094"/>
                <a:ext cx="745236" cy="942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ECA64EA-2F01-D96E-3E83-7CDAD79410E0}"/>
                  </a:ext>
                </a:extLst>
              </p:cNvPr>
              <p:cNvSpPr txBox="1"/>
              <p:nvPr/>
            </p:nvSpPr>
            <p:spPr>
              <a:xfrm>
                <a:off x="703993" y="1740001"/>
                <a:ext cx="6622903" cy="37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Sea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CO" dirty="0"/>
                  <a:t> un conjunto difuso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s-CO" dirty="0"/>
                  <a:t>, se define un conjunto difuso como:</a:t>
                </a: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ECA64EA-2F01-D96E-3E83-7CDAD7941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3" y="1740001"/>
                <a:ext cx="6622903" cy="375039"/>
              </a:xfrm>
              <a:prstGeom prst="rect">
                <a:avLst/>
              </a:prstGeom>
              <a:blipFill>
                <a:blip r:embed="rId5"/>
                <a:stretch>
                  <a:fillRect l="-736" t="-6452" b="-2419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310F5D7-B5F3-74AF-BDAA-BD7AFC44E0DA}"/>
                  </a:ext>
                </a:extLst>
              </p:cNvPr>
              <p:cNvSpPr txBox="1"/>
              <p:nvPr/>
            </p:nvSpPr>
            <p:spPr>
              <a:xfrm>
                <a:off x="554641" y="4011934"/>
                <a:ext cx="5280356" cy="37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Sea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CO" dirty="0"/>
                  <a:t> un conjunto difuso, se puede representar como:</a:t>
                </a:r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310F5D7-B5F3-74AF-BDAA-BD7AFC44E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41" y="4011934"/>
                <a:ext cx="5280356" cy="375039"/>
              </a:xfrm>
              <a:prstGeom prst="rect">
                <a:avLst/>
              </a:prstGeom>
              <a:blipFill>
                <a:blip r:embed="rId6"/>
                <a:stretch>
                  <a:fillRect l="-1039" t="-6452" b="-2419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698A5DC-9E50-E5BC-87E4-1DE2473DEA58}"/>
                  </a:ext>
                </a:extLst>
              </p:cNvPr>
              <p:cNvSpPr txBox="1"/>
              <p:nvPr/>
            </p:nvSpPr>
            <p:spPr>
              <a:xfrm>
                <a:off x="4941812" y="4962023"/>
                <a:ext cx="214706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698A5DC-9E50-E5BC-87E4-1DE2473DE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12" y="4962023"/>
                <a:ext cx="2147063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E9732F6-549D-2C20-EEF8-2CE0662EEDBC}"/>
                  </a:ext>
                </a:extLst>
              </p:cNvPr>
              <p:cNvSpPr txBox="1"/>
              <p:nvPr/>
            </p:nvSpPr>
            <p:spPr>
              <a:xfrm>
                <a:off x="8319863" y="4962023"/>
                <a:ext cx="214706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E9732F6-549D-2C20-EEF8-2CE0662EE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863" y="4962023"/>
                <a:ext cx="2147063" cy="525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8D00885-6CC2-B1FD-5C45-6438130AE854}"/>
                  </a:ext>
                </a:extLst>
              </p:cNvPr>
              <p:cNvSpPr txBox="1"/>
              <p:nvPr/>
            </p:nvSpPr>
            <p:spPr>
              <a:xfrm>
                <a:off x="947445" y="5080226"/>
                <a:ext cx="2987934" cy="283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1, 0.1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2, 0.5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3, 0.1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8D00885-6CC2-B1FD-5C45-6438130AE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5" y="5080226"/>
                <a:ext cx="2987934" cy="283026"/>
              </a:xfrm>
              <a:prstGeom prst="rect">
                <a:avLst/>
              </a:prstGeom>
              <a:blipFill>
                <a:blip r:embed="rId9"/>
                <a:stretch>
                  <a:fillRect l="-1222" t="-21277" r="-2444" b="-361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99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EB357-80F1-79DD-D576-61B631B6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0" y="72517"/>
            <a:ext cx="10515600" cy="1325563"/>
          </a:xfrm>
        </p:spPr>
        <p:txBody>
          <a:bodyPr/>
          <a:lstStyle/>
          <a:p>
            <a:r>
              <a:rPr lang="es-CO" dirty="0"/>
              <a:t>Función de Membresía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46E166-623B-FA00-F816-B3C97D63DF48}"/>
              </a:ext>
            </a:extLst>
          </p:cNvPr>
          <p:cNvSpPr txBox="1"/>
          <p:nvPr/>
        </p:nvSpPr>
        <p:spPr>
          <a:xfrm>
            <a:off x="1809344" y="1213414"/>
            <a:ext cx="814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Nos permite conocer el grado de pertenencia de cada elemento a un conjunto difuso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79C590-DD7C-B3C5-FC95-D4856178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15" y="2017140"/>
            <a:ext cx="4038950" cy="21033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54E6E5-2AC7-E98C-FE96-A8863982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539" y="1719250"/>
            <a:ext cx="4593918" cy="41279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637CD2-18E5-0928-41FF-990699E48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768" y="4451161"/>
            <a:ext cx="3642698" cy="1778077"/>
          </a:xfrm>
          <a:prstGeom prst="rect">
            <a:avLst/>
          </a:prstGeom>
        </p:spPr>
      </p:pic>
      <p:pic>
        <p:nvPicPr>
          <p:cNvPr id="10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B9503CF0-7E60-3B1C-3211-B42AF7CF4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4140" r="70812" b="65539"/>
          <a:stretch/>
        </p:blipFill>
        <p:spPr bwMode="auto">
          <a:xfrm>
            <a:off x="7923466" y="5931733"/>
            <a:ext cx="695032" cy="74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103235E9-CEED-447F-5DF2-438A98106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67462" r="83777" b="3602"/>
          <a:stretch/>
        </p:blipFill>
        <p:spPr bwMode="auto">
          <a:xfrm>
            <a:off x="7541259" y="5963998"/>
            <a:ext cx="272175" cy="75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C2C19014-3D9C-0085-A98A-C0DD1214D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r="46797" b="65540"/>
          <a:stretch/>
        </p:blipFill>
        <p:spPr bwMode="auto">
          <a:xfrm>
            <a:off x="11356320" y="5685848"/>
            <a:ext cx="475764" cy="10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F86E858B-DF58-1660-6FE1-BAC79A1C1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r="34122" b="65540"/>
          <a:stretch/>
        </p:blipFill>
        <p:spPr bwMode="auto">
          <a:xfrm>
            <a:off x="9346677" y="5706485"/>
            <a:ext cx="475764" cy="10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0C40EEF8-4C98-6411-9428-92D8F1D8A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32311" b="3602"/>
          <a:stretch/>
        </p:blipFill>
        <p:spPr bwMode="auto">
          <a:xfrm>
            <a:off x="9869696" y="5950321"/>
            <a:ext cx="1097263" cy="78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8D3F7E83-242D-0443-FE2B-479A2CA2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67462" r="53049" b="3602"/>
          <a:stretch/>
        </p:blipFill>
        <p:spPr bwMode="auto">
          <a:xfrm>
            <a:off x="8893688" y="6031889"/>
            <a:ext cx="322581" cy="70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tick Cartoon Images – Browse 282,316 Stock Photos, Vectors, and Video |  Adobe Stock">
            <a:extLst>
              <a:ext uri="{FF2B5EF4-FFF2-40B4-BE49-F238E27FC236}">
                <a16:creationId xmlns:a16="http://schemas.microsoft.com/office/drawing/2014/main" id="{FCC73117-9A78-634D-A743-506452FCD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67462" r="32311" b="3602"/>
          <a:stretch/>
        </p:blipFill>
        <p:spPr bwMode="auto">
          <a:xfrm>
            <a:off x="6864442" y="5731910"/>
            <a:ext cx="457874" cy="99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98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EB357-80F1-79DD-D576-61B631B6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0" y="72517"/>
            <a:ext cx="10515600" cy="1325563"/>
          </a:xfrm>
        </p:spPr>
        <p:txBody>
          <a:bodyPr/>
          <a:lstStyle/>
          <a:p>
            <a:r>
              <a:rPr lang="es-CO" dirty="0"/>
              <a:t>Función de Membresía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64E331-571A-42E1-9753-474101880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3924"/>
            <a:ext cx="5471634" cy="134885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C41CA41-A0A6-5777-5830-A7E3A7202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7" y="1625421"/>
            <a:ext cx="5077206" cy="42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2AE70A6-CFF8-EB66-E364-A9AA28FCF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78" y="3735219"/>
            <a:ext cx="4016870" cy="21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13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EB357-80F1-79DD-D576-61B631B6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0" y="72517"/>
            <a:ext cx="10515600" cy="1325563"/>
          </a:xfrm>
        </p:spPr>
        <p:txBody>
          <a:bodyPr/>
          <a:lstStyle/>
          <a:p>
            <a:r>
              <a:rPr lang="es-CO" dirty="0"/>
              <a:t>Función de Membresía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5ED636-C801-AC64-6397-41F0C16A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2" y="1058730"/>
            <a:ext cx="3505200" cy="299036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94547B-E6BB-3EFF-C39C-61ADC1058BB7}"/>
              </a:ext>
            </a:extLst>
          </p:cNvPr>
          <p:cNvSpPr txBox="1"/>
          <p:nvPr/>
        </p:nvSpPr>
        <p:spPr>
          <a:xfrm>
            <a:off x="4952238" y="1480376"/>
            <a:ext cx="71300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arenBoth"/>
            </a:pPr>
            <a:r>
              <a:rPr lang="es-MX" sz="1600" b="1" i="0" u="none" strike="noStrike" baseline="0" dirty="0">
                <a:latin typeface="CMR10"/>
              </a:rPr>
              <a:t>N</a:t>
            </a:r>
            <a:r>
              <a:rPr lang="es-MX" sz="1600" b="1" dirty="0">
                <a:latin typeface="CMR10"/>
              </a:rPr>
              <a:t>ú</a:t>
            </a:r>
            <a:r>
              <a:rPr lang="es-MX" sz="1600" b="1" i="0" u="none" strike="noStrike" baseline="0" dirty="0">
                <a:latin typeface="CMR10"/>
              </a:rPr>
              <a:t>cleo: </a:t>
            </a:r>
            <a:r>
              <a:rPr lang="es-MX" sz="1600" b="0" i="0" u="none" strike="noStrike" baseline="0" dirty="0">
                <a:latin typeface="CMR10"/>
              </a:rPr>
              <a:t>Los elementos que tienen una funci</a:t>
            </a:r>
            <a:r>
              <a:rPr lang="es-MX" sz="1600" dirty="0">
                <a:latin typeface="CMR10"/>
              </a:rPr>
              <a:t>ó</a:t>
            </a:r>
            <a:r>
              <a:rPr lang="es-MX" sz="1600" b="0" i="0" u="none" strike="noStrike" baseline="0" dirty="0">
                <a:latin typeface="CMR10"/>
              </a:rPr>
              <a:t>n de membresía igual a 1.</a:t>
            </a:r>
          </a:p>
          <a:p>
            <a:pPr algn="l"/>
            <a:endParaRPr lang="es-MX" sz="1600" b="0" i="0" u="none" strike="noStrike" baseline="0" dirty="0">
              <a:latin typeface="CMR10"/>
            </a:endParaRPr>
          </a:p>
          <a:p>
            <a:pPr algn="l"/>
            <a:r>
              <a:rPr lang="es-MX" sz="1600" b="1" i="0" u="none" strike="noStrike" baseline="0" dirty="0">
                <a:latin typeface="CMR10"/>
              </a:rPr>
              <a:t>(2) Soporte: </a:t>
            </a:r>
            <a:r>
              <a:rPr lang="es-MX" sz="1600" b="0" i="0" u="none" strike="noStrike" baseline="0" dirty="0">
                <a:latin typeface="CMR10"/>
              </a:rPr>
              <a:t>El soporte contiene los elementos cuya membresía es mayor que 0.</a:t>
            </a:r>
          </a:p>
          <a:p>
            <a:pPr algn="l"/>
            <a:endParaRPr lang="es-MX" sz="1600" b="0" i="0" u="none" strike="noStrike" baseline="0" dirty="0">
              <a:latin typeface="CMR10"/>
            </a:endParaRPr>
          </a:p>
          <a:p>
            <a:pPr algn="l"/>
            <a:r>
              <a:rPr lang="es-MX" sz="1600" b="1" i="0" u="none" strike="noStrike" baseline="0" dirty="0">
                <a:latin typeface="CMR10"/>
              </a:rPr>
              <a:t>(3) L</a:t>
            </a:r>
            <a:r>
              <a:rPr lang="es-MX" sz="1600" b="1" dirty="0">
                <a:latin typeface="CMR10"/>
              </a:rPr>
              <a:t>í</a:t>
            </a:r>
            <a:r>
              <a:rPr lang="es-MX" sz="1600" b="1" i="0" u="none" strike="noStrike" baseline="0" dirty="0">
                <a:latin typeface="CMR10"/>
              </a:rPr>
              <a:t>mite: </a:t>
            </a:r>
            <a:r>
              <a:rPr lang="es-MX" sz="1600" b="0" i="0" u="none" strike="noStrike" baseline="0" dirty="0">
                <a:latin typeface="CMR10"/>
              </a:rPr>
              <a:t>Contiene los elementos cuya membresía se encuentra entre 0 y 1.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995113-1C88-4C7C-DD83-1C3730F2FEE5}"/>
              </a:ext>
            </a:extLst>
          </p:cNvPr>
          <p:cNvSpPr txBox="1"/>
          <p:nvPr/>
        </p:nvSpPr>
        <p:spPr>
          <a:xfrm>
            <a:off x="559940" y="4450394"/>
            <a:ext cx="61151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400" b="1" i="0" u="none" strike="noStrike" baseline="0" dirty="0">
                <a:latin typeface="CMBX10"/>
              </a:rPr>
              <a:t>Conjunto difuso normal</a:t>
            </a:r>
            <a:r>
              <a:rPr lang="es-MX" sz="1400" b="1" i="0" u="none" strike="noStrike" baseline="0" dirty="0">
                <a:latin typeface="CMR10"/>
              </a:rPr>
              <a:t>:</a:t>
            </a:r>
            <a:r>
              <a:rPr lang="es-MX" sz="1400" b="0" i="0" u="none" strike="noStrike" baseline="0" dirty="0">
                <a:latin typeface="CMR10"/>
              </a:rPr>
              <a:t> La función de membres</a:t>
            </a:r>
            <a:r>
              <a:rPr lang="es-MX" sz="1400" dirty="0">
                <a:latin typeface="CMR10"/>
              </a:rPr>
              <a:t>í</a:t>
            </a:r>
            <a:r>
              <a:rPr lang="es-MX" sz="1400" b="0" i="0" u="none" strike="noStrike" baseline="0" dirty="0">
                <a:latin typeface="CMR10"/>
              </a:rPr>
              <a:t>a tiene al menos un elemento en el universo cuyo valor es igual a 1.</a:t>
            </a:r>
          </a:p>
          <a:p>
            <a:pPr algn="l"/>
            <a:r>
              <a:rPr lang="es-MX" sz="1400" b="1" i="0" u="none" strike="noStrike" baseline="0" dirty="0">
                <a:latin typeface="CMBX10"/>
              </a:rPr>
              <a:t>Conjunto difuso subnormal</a:t>
            </a:r>
            <a:r>
              <a:rPr lang="es-MX" sz="1400" b="1" i="0" u="none" strike="noStrike" baseline="0" dirty="0">
                <a:latin typeface="CMR10"/>
              </a:rPr>
              <a:t>:</a:t>
            </a:r>
            <a:r>
              <a:rPr lang="es-MX" sz="1400" b="0" i="0" u="none" strike="noStrike" baseline="0" dirty="0">
                <a:latin typeface="CMR10"/>
              </a:rPr>
              <a:t> Tiene solo valores de membres</a:t>
            </a:r>
            <a:r>
              <a:rPr lang="es-MX" sz="1400" dirty="0">
                <a:latin typeface="CMR10"/>
              </a:rPr>
              <a:t>í</a:t>
            </a:r>
            <a:r>
              <a:rPr lang="es-MX" sz="1400" b="0" i="0" u="none" strike="noStrike" baseline="0" dirty="0">
                <a:latin typeface="CMR10"/>
              </a:rPr>
              <a:t>a inferiores a 1.</a:t>
            </a:r>
          </a:p>
          <a:p>
            <a:pPr algn="l"/>
            <a:r>
              <a:rPr lang="es-MX" sz="1400" b="1" i="0" u="none" strike="noStrike" baseline="0" dirty="0">
                <a:latin typeface="CMBX10"/>
              </a:rPr>
              <a:t>Conjunto difuso convexo</a:t>
            </a:r>
            <a:r>
              <a:rPr lang="es-MX" sz="1400" b="1" i="0" u="none" strike="noStrike" baseline="0" dirty="0">
                <a:latin typeface="CMR10"/>
              </a:rPr>
              <a:t>: </a:t>
            </a:r>
            <a:r>
              <a:rPr lang="es-MX" sz="1400" b="0" i="0" u="none" strike="noStrike" baseline="0" dirty="0">
                <a:latin typeface="CMR10"/>
              </a:rPr>
              <a:t>Tiene valores de membres</a:t>
            </a:r>
            <a:r>
              <a:rPr lang="es-MX" sz="1400" dirty="0">
                <a:latin typeface="CMR10"/>
              </a:rPr>
              <a:t>í</a:t>
            </a:r>
            <a:r>
              <a:rPr lang="es-MX" sz="1400" b="0" i="0" u="none" strike="noStrike" baseline="0" dirty="0">
                <a:latin typeface="CMR10"/>
              </a:rPr>
              <a:t>a que son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</a:t>
            </a:r>
          </a:p>
          <a:p>
            <a:pPr algn="l"/>
            <a:r>
              <a:rPr lang="es-MX" sz="1400" b="0" i="0" u="none" strike="noStrike" baseline="0" dirty="0">
                <a:latin typeface="CMR10"/>
              </a:rPr>
              <a:t>crecientes,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 decrecientes o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 crecientes y decrecientes.</a:t>
            </a:r>
          </a:p>
          <a:p>
            <a:pPr algn="l"/>
            <a:r>
              <a:rPr lang="es-MX" sz="1400" b="1" i="0" u="none" strike="noStrike" baseline="0" dirty="0">
                <a:latin typeface="CMBX10"/>
              </a:rPr>
              <a:t>Conjunto difuso no convexo</a:t>
            </a:r>
            <a:r>
              <a:rPr lang="es-MX" sz="1400" b="1" i="0" u="none" strike="noStrike" baseline="0" dirty="0">
                <a:latin typeface="CMR10"/>
              </a:rPr>
              <a:t>: </a:t>
            </a:r>
            <a:r>
              <a:rPr lang="es-MX" sz="1400" b="0" i="0" u="none" strike="noStrike" baseline="0" dirty="0">
                <a:latin typeface="CMR10"/>
              </a:rPr>
              <a:t>Tiene valores de membres</a:t>
            </a:r>
            <a:r>
              <a:rPr lang="es-MX" sz="1400" dirty="0">
                <a:latin typeface="CMR10"/>
              </a:rPr>
              <a:t>í</a:t>
            </a:r>
            <a:r>
              <a:rPr lang="es-MX" sz="1400" b="0" i="0" u="none" strike="noStrike" baseline="0" dirty="0">
                <a:latin typeface="CMR10"/>
              </a:rPr>
              <a:t>a que no son</a:t>
            </a:r>
          </a:p>
          <a:p>
            <a:pPr algn="l"/>
            <a:r>
              <a:rPr lang="es-MX" sz="1400" b="0" i="0" u="none" strike="noStrike" baseline="0" dirty="0">
                <a:latin typeface="CMR10"/>
              </a:rPr>
              <a:t>estrictamente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 crecientes, mon</a:t>
            </a:r>
            <a:r>
              <a:rPr lang="es-MX" sz="1400" dirty="0">
                <a:latin typeface="CMR10"/>
              </a:rPr>
              <a:t>ó</a:t>
            </a:r>
            <a:r>
              <a:rPr lang="es-MX" sz="1400" b="0" i="0" u="none" strike="noStrike" baseline="0" dirty="0">
                <a:latin typeface="CMR10"/>
              </a:rPr>
              <a:t>tonamente decrecientes o ambos</a:t>
            </a:r>
            <a:r>
              <a:rPr lang="es-CO" sz="1400" b="0" i="0" u="none" strike="noStrike" baseline="0" dirty="0">
                <a:latin typeface="CMR10"/>
              </a:rPr>
              <a:t>.</a:t>
            </a:r>
            <a:endParaRPr lang="es-CO" sz="14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A1E2B0F-4DD3-5D9B-56C5-49D481BB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69" y="4257985"/>
            <a:ext cx="5303985" cy="159814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D98EE3C-7A73-0D33-864C-40CFA3A755ED}"/>
              </a:ext>
            </a:extLst>
          </p:cNvPr>
          <p:cNvSpPr txBox="1"/>
          <p:nvPr/>
        </p:nvSpPr>
        <p:spPr>
          <a:xfrm>
            <a:off x="7836408" y="5856129"/>
            <a:ext cx="2403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i="1" dirty="0"/>
              <a:t>3 funciones de membresía convexas</a:t>
            </a:r>
          </a:p>
        </p:txBody>
      </p:sp>
    </p:spTree>
    <p:extLst>
      <p:ext uri="{BB962C8B-B14F-4D97-AF65-F5344CB8AC3E}">
        <p14:creationId xmlns:p14="http://schemas.microsoft.com/office/powerpoint/2010/main" val="167795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A18F8-BFCB-287A-528A-3336E2EA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658" y="0"/>
            <a:ext cx="7638288" cy="1325563"/>
          </a:xfrm>
        </p:spPr>
        <p:txBody>
          <a:bodyPr/>
          <a:lstStyle/>
          <a:p>
            <a:r>
              <a:rPr lang="es-CO" dirty="0"/>
              <a:t>Operación de Conjuntos Difusos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A7A7615-6579-79CD-063B-A6BCFC071F16}"/>
                  </a:ext>
                </a:extLst>
              </p:cNvPr>
              <p:cNvSpPr txBox="1"/>
              <p:nvPr/>
            </p:nvSpPr>
            <p:spPr>
              <a:xfrm>
                <a:off x="2612136" y="1504480"/>
                <a:ext cx="7159332" cy="37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Sean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/>
                  <a:t>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CO" dirty="0"/>
                  <a:t> conjuntos difusos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s-CO" dirty="0"/>
                  <a:t>, con funciones de membresía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s-CO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</m:oMath>
                </a14:m>
                <a:r>
                  <a:rPr lang="es-CO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s-CO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sub>
                    </m:sSub>
                  </m:oMath>
                </a14:m>
                <a:endParaRPr lang="es-CO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A7A7615-6579-79CD-063B-A6BCFC071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36" y="1504480"/>
                <a:ext cx="7159332" cy="375039"/>
              </a:xfrm>
              <a:prstGeom prst="rect">
                <a:avLst/>
              </a:prstGeom>
              <a:blipFill>
                <a:blip r:embed="rId2"/>
                <a:stretch>
                  <a:fillRect l="-767" t="-8197" r="-1107" b="-2623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F1E9053-0951-2D1A-A375-970B45E8C459}"/>
                  </a:ext>
                </a:extLst>
              </p:cNvPr>
              <p:cNvSpPr txBox="1"/>
              <p:nvPr/>
            </p:nvSpPr>
            <p:spPr>
              <a:xfrm>
                <a:off x="981456" y="2322940"/>
                <a:ext cx="5774979" cy="652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b="1" dirty="0"/>
                  <a:t>UNIÓN</a:t>
                </a:r>
              </a:p>
              <a:p>
                <a:r>
                  <a:rPr lang="es-CO" dirty="0"/>
                  <a:t>La función de membresía de la unión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dirty="0"/>
                      <m:t>Ս</m:t>
                    </m:r>
                  </m:oMath>
                </a14:m>
                <a:r>
                  <a:rPr lang="es-CO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CO" dirty="0"/>
                  <a:t>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define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como</m:t>
                    </m:r>
                  </m:oMath>
                </a14:m>
                <a:endParaRPr lang="es-CO" b="0" i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F1E9053-0951-2D1A-A375-970B45E8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56" y="2322940"/>
                <a:ext cx="5774979" cy="652038"/>
              </a:xfrm>
              <a:prstGeom prst="rect">
                <a:avLst/>
              </a:prstGeom>
              <a:blipFill>
                <a:blip r:embed="rId3"/>
                <a:stretch>
                  <a:fillRect l="-845" t="-4673" b="-1401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12431F2-1278-D6BF-67DB-46940E17FF16}"/>
                  </a:ext>
                </a:extLst>
              </p:cNvPr>
              <p:cNvSpPr txBox="1"/>
              <p:nvPr/>
            </p:nvSpPr>
            <p:spPr>
              <a:xfrm>
                <a:off x="4292761" y="3366930"/>
                <a:ext cx="303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s-CO" dirty="0" smtClean="0">
                              <a:latin typeface="Cambria Math" panose="02040503050406030204" pitchFamily="18" charset="0"/>
                            </a:rPr>
                            <m:t>Ս</m:t>
                          </m:r>
                          <m:acc>
                            <m:accPr>
                              <m:chr m:val="̃"/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) ,</m:t>
                          </m:r>
                          <m:sSub>
                            <m:sSub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12431F2-1278-D6BF-67DB-46940E17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761" y="3366930"/>
                <a:ext cx="3039550" cy="276999"/>
              </a:xfrm>
              <a:prstGeom prst="rect">
                <a:avLst/>
              </a:prstGeom>
              <a:blipFill>
                <a:blip r:embed="rId4"/>
                <a:stretch>
                  <a:fillRect l="-1202" t="-2174" r="-2605" b="-369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DA5F88B-CFC2-F895-7F7B-189F5134FD5F}"/>
                  </a:ext>
                </a:extLst>
              </p:cNvPr>
              <p:cNvSpPr txBox="1"/>
              <p:nvPr/>
            </p:nvSpPr>
            <p:spPr>
              <a:xfrm>
                <a:off x="1031401" y="4139548"/>
                <a:ext cx="5670783" cy="652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b="1" dirty="0"/>
                  <a:t>INTERSECCIÓN</a:t>
                </a:r>
              </a:p>
              <a:p>
                <a:r>
                  <a:rPr lang="es-CO" dirty="0"/>
                  <a:t>La función de membresía de la unión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hy-AM" i="1" dirty="0" smtClean="0">
                        <a:latin typeface="Cambria Math" panose="02040503050406030204" pitchFamily="18" charset="0"/>
                      </a:rPr>
                      <m:t>Ո</m:t>
                    </m:r>
                    <m:acc>
                      <m:accPr>
                        <m:chr m:val="̃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CO" dirty="0"/>
                  <a:t>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define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como</m:t>
                    </m:r>
                  </m:oMath>
                </a14:m>
                <a:endParaRPr lang="es-CO" b="0" i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DA5F88B-CFC2-F895-7F7B-189F5134F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1" y="4139548"/>
                <a:ext cx="5670783" cy="652038"/>
              </a:xfrm>
              <a:prstGeom prst="rect">
                <a:avLst/>
              </a:prstGeom>
              <a:blipFill>
                <a:blip r:embed="rId5"/>
                <a:stretch>
                  <a:fillRect l="-860" t="-4673" b="-1401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157DCDD-0A86-127F-34E2-8874E5BC0A95}"/>
                  </a:ext>
                </a:extLst>
              </p:cNvPr>
              <p:cNvSpPr txBox="1"/>
              <p:nvPr/>
            </p:nvSpPr>
            <p:spPr>
              <a:xfrm>
                <a:off x="4207417" y="5076521"/>
                <a:ext cx="300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hy-AM" i="1" dirty="0" smtClean="0">
                              <a:latin typeface="Cambria Math" panose="02040503050406030204" pitchFamily="18" charset="0"/>
                            </a:rPr>
                            <m:t>Ո</m:t>
                          </m:r>
                          <m:acc>
                            <m:accPr>
                              <m:chr m:val="̃"/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) ,</m:t>
                          </m:r>
                          <m:sSub>
                            <m:sSubPr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157DCDD-0A86-127F-34E2-8874E5BC0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17" y="5076521"/>
                <a:ext cx="3007490" cy="276999"/>
              </a:xfrm>
              <a:prstGeom prst="rect">
                <a:avLst/>
              </a:prstGeom>
              <a:blipFill>
                <a:blip r:embed="rId6"/>
                <a:stretch>
                  <a:fillRect l="-1215" t="-4444" r="-2429" b="-3777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303A18-B993-4D95-0AF9-AEF4F138C825}"/>
                  </a:ext>
                </a:extLst>
              </p:cNvPr>
              <p:cNvSpPr txBox="1"/>
              <p:nvPr/>
            </p:nvSpPr>
            <p:spPr>
              <a:xfrm>
                <a:off x="307711" y="6045802"/>
                <a:ext cx="1900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Para todo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s-CO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303A18-B993-4D95-0AF9-AEF4F138C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11" y="6045802"/>
                <a:ext cx="1900713" cy="369332"/>
              </a:xfrm>
              <a:prstGeom prst="rect">
                <a:avLst/>
              </a:prstGeom>
              <a:blipFill>
                <a:blip r:embed="rId7"/>
                <a:stretch>
                  <a:fillRect l="-2564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>
            <a:extLst>
              <a:ext uri="{FF2B5EF4-FFF2-40B4-BE49-F238E27FC236}">
                <a16:creationId xmlns:a16="http://schemas.microsoft.com/office/drawing/2014/main" id="{9AE3D615-A653-DAEE-E45D-B78F824BA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354" y="4177283"/>
            <a:ext cx="3772227" cy="179847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88015DE-465D-312E-2D62-AE84916769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901" y="2249348"/>
            <a:ext cx="3749365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6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643</Words>
  <Application>Microsoft Office PowerPoint</Application>
  <PresentationFormat>Panorámica</PresentationFormat>
  <Paragraphs>87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0" baseType="lpstr">
      <vt:lpstr>ADLaM Display</vt:lpstr>
      <vt:lpstr>Aptos</vt:lpstr>
      <vt:lpstr>Arial</vt:lpstr>
      <vt:lpstr>Bodoni MT Black</vt:lpstr>
      <vt:lpstr>Calibri</vt:lpstr>
      <vt:lpstr>Calibri Light</vt:lpstr>
      <vt:lpstr>Cambria Math</vt:lpstr>
      <vt:lpstr>CMBX10</vt:lpstr>
      <vt:lpstr>CMR10</vt:lpstr>
      <vt:lpstr>Tema de Office</vt:lpstr>
      <vt:lpstr>Conjuntos Difusos – Aplicación en Control de Sistemas</vt:lpstr>
      <vt:lpstr>CONJUNTOS DIFUSOS</vt:lpstr>
      <vt:lpstr>Ejemplo: Clasifique a las personas de acuerdo a su estatura en 2 conjuntos.</vt:lpstr>
      <vt:lpstr>Ejemplos: Fiebre Alta y Velocidades similares</vt:lpstr>
      <vt:lpstr>Definición Conjuntos Difusos</vt:lpstr>
      <vt:lpstr>Función de Membresía</vt:lpstr>
      <vt:lpstr>Función de Membresía</vt:lpstr>
      <vt:lpstr>Función de Membresía</vt:lpstr>
      <vt:lpstr>Operación de Conjuntos Difusos</vt:lpstr>
      <vt:lpstr>Operación de Conjuntos Difusos</vt:lpstr>
      <vt:lpstr>Presentación de PowerPoint</vt:lpstr>
      <vt:lpstr>CONTROL DIFUSO</vt:lpstr>
      <vt:lpstr>Presentación de PowerPoint</vt:lpstr>
      <vt:lpstr>TIPOS DE CONTROLES DIFUSOS</vt:lpstr>
      <vt:lpstr>TIPOS DE CONTROLES DIFUSOS</vt:lpstr>
      <vt:lpstr>TIPOS DE CONTROLES DIFUSOS</vt:lpstr>
      <vt:lpstr>Fuzzificación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Conjuntos Difusos – Aplicación en Control de Sistemas</dc:title>
  <dc:creator>William Andrés Gómez Roa</dc:creator>
  <cp:lastModifiedBy>William Andrés Gómez Roa</cp:lastModifiedBy>
  <cp:revision>1</cp:revision>
  <dcterms:created xsi:type="dcterms:W3CDTF">2023-09-27T11:23:42Z</dcterms:created>
  <dcterms:modified xsi:type="dcterms:W3CDTF">2023-09-27T14:18:42Z</dcterms:modified>
</cp:coreProperties>
</file>